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46BE9D2B-1929-4F32-9EDF-E12876B4A3B7}" type="datetimeFigureOut">
              <a:rPr lang="ru-RU" smtClean="0"/>
              <a:t>05.04.2020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929CFA0-E1C9-446F-8DD2-8CFBFD82EB18}" type="slidenum">
              <a:rPr lang="ru-RU" smtClean="0"/>
              <a:t>‹#›</a:t>
            </a:fld>
            <a:endParaRPr lang="ru-RU"/>
          </a:p>
        </p:txBody>
      </p:sp>
    </p:spTree>
  </p:cSld>
  <p:clrMapOvr>
    <a:masterClrMapping/>
  </p:clrMapOvr>
  <p:transition spd="med">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6BE9D2B-1929-4F32-9EDF-E12876B4A3B7}" type="datetimeFigureOut">
              <a:rPr lang="ru-RU" smtClean="0"/>
              <a:t>05.04.2020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29CFA0-E1C9-446F-8DD2-8CFBFD82EB18}" type="slidenum">
              <a:rPr lang="ru-RU" smtClean="0"/>
              <a:t>‹#›</a:t>
            </a:fld>
            <a:endParaRPr lang="ru-RU"/>
          </a:p>
        </p:txBody>
      </p:sp>
    </p:spTree>
  </p:cSld>
  <p:clrMapOvr>
    <a:masterClrMapping/>
  </p:clrMapOvr>
  <p:transition spd="med">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46BE9D2B-1929-4F32-9EDF-E12876B4A3B7}" type="datetimeFigureOut">
              <a:rPr lang="ru-RU" smtClean="0"/>
              <a:t>05.04.2020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29CFA0-E1C9-446F-8DD2-8CFBFD82EB18}" type="slidenum">
              <a:rPr lang="ru-RU" smtClean="0"/>
              <a:t>‹#›</a:t>
            </a:fld>
            <a:endParaRPr lang="ru-RU"/>
          </a:p>
        </p:txBody>
      </p:sp>
    </p:spTree>
  </p:cSld>
  <p:clrMapOvr>
    <a:masterClrMapping/>
  </p:clrMapOvr>
  <p:transition spd="med">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6BE9D2B-1929-4F32-9EDF-E12876B4A3B7}" type="datetimeFigureOut">
              <a:rPr lang="ru-RU" smtClean="0"/>
              <a:t>05.04.2020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929CFA0-E1C9-446F-8DD2-8CFBFD82EB18}" type="slidenum">
              <a:rPr lang="ru-RU" smtClean="0"/>
              <a:t>‹#›</a:t>
            </a:fld>
            <a:endParaRPr lang="ru-RU"/>
          </a:p>
        </p:txBody>
      </p:sp>
    </p:spTree>
  </p:cSld>
  <p:clrMapOvr>
    <a:masterClrMapping/>
  </p:clrMapOvr>
  <p:transition spd="med">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46BE9D2B-1929-4F32-9EDF-E12876B4A3B7}" type="datetimeFigureOut">
              <a:rPr lang="ru-RU" smtClean="0"/>
              <a:t>05.04.2020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929CFA0-E1C9-446F-8DD2-8CFBFD82EB18}" type="slidenum">
              <a:rPr lang="ru-RU" smtClean="0"/>
              <a:t>‹#›</a:t>
            </a:fld>
            <a:endParaRPr lang="ru-RU"/>
          </a:p>
        </p:txBody>
      </p:sp>
    </p:spTree>
  </p:cSld>
  <p:clrMapOvr>
    <a:masterClrMapping/>
  </p:clrMapOvr>
  <p:transition spd="med">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46BE9D2B-1929-4F32-9EDF-E12876B4A3B7}" type="datetimeFigureOut">
              <a:rPr lang="ru-RU" smtClean="0"/>
              <a:t>05.04.2020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929CFA0-E1C9-446F-8DD2-8CFBFD82EB18}" type="slidenum">
              <a:rPr lang="ru-RU" smtClean="0"/>
              <a:t>‹#›</a:t>
            </a:fld>
            <a:endParaRPr lang="ru-RU"/>
          </a:p>
        </p:txBody>
      </p:sp>
    </p:spTree>
  </p:cSld>
  <p:clrMapOvr>
    <a:masterClrMapping/>
  </p:clrMapOvr>
  <p:transition spd="med">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6BE9D2B-1929-4F32-9EDF-E12876B4A3B7}" type="datetimeFigureOut">
              <a:rPr lang="ru-RU" smtClean="0"/>
              <a:t>05.04.2020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929CFA0-E1C9-446F-8DD2-8CFBFD82EB18}" type="slidenum">
              <a:rPr lang="ru-RU" smtClean="0"/>
              <a:t>‹#›</a:t>
            </a:fld>
            <a:endParaRPr lang="ru-RU"/>
          </a:p>
        </p:txBody>
      </p:sp>
    </p:spTree>
  </p:cSld>
  <p:clrMapOvr>
    <a:masterClrMapping/>
  </p:clrMapOvr>
  <p:transition spd="med">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6BE9D2B-1929-4F32-9EDF-E12876B4A3B7}" type="datetimeFigureOut">
              <a:rPr lang="ru-RU" smtClean="0"/>
              <a:t>05.04.2020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929CFA0-E1C9-446F-8DD2-8CFBFD82EB18}" type="slidenum">
              <a:rPr lang="ru-RU" smtClean="0"/>
              <a:t>‹#›</a:t>
            </a:fld>
            <a:endParaRPr lang="ru-RU"/>
          </a:p>
        </p:txBody>
      </p:sp>
    </p:spTree>
  </p:cSld>
  <p:clrMapOvr>
    <a:masterClrMapping/>
  </p:clrMapOvr>
  <p:transition spd="med">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46BE9D2B-1929-4F32-9EDF-E12876B4A3B7}" type="datetimeFigureOut">
              <a:rPr lang="ru-RU" smtClean="0"/>
              <a:t>05.04.2020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929CFA0-E1C9-446F-8DD2-8CFBFD82EB18}" type="slidenum">
              <a:rPr lang="ru-RU" smtClean="0"/>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6BE9D2B-1929-4F32-9EDF-E12876B4A3B7}" type="datetimeFigureOut">
              <a:rPr lang="ru-RU" smtClean="0"/>
              <a:t>05.04.2020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29CFA0-E1C9-446F-8DD2-8CFBFD82EB18}" type="slidenum">
              <a:rPr lang="ru-RU" smtClean="0"/>
              <a:t>‹#›</a:t>
            </a:fld>
            <a:endParaRPr lang="ru-RU"/>
          </a:p>
        </p:txBody>
      </p:sp>
    </p:spTree>
  </p:cSld>
  <p:clrMapOvr>
    <a:masterClrMapping/>
  </p:clrMapOvr>
  <p:transition spd="med">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6BE9D2B-1929-4F32-9EDF-E12876B4A3B7}" type="datetimeFigureOut">
              <a:rPr lang="ru-RU" smtClean="0"/>
              <a:t>05.04.2020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929CFA0-E1C9-446F-8DD2-8CFBFD82EB18}" type="slidenum">
              <a:rPr lang="ru-RU" smtClean="0"/>
              <a:t>‹#›</a:t>
            </a:fld>
            <a:endParaRPr lang="ru-RU"/>
          </a:p>
        </p:txBody>
      </p:sp>
    </p:spTree>
  </p:cSld>
  <p:clrMapOvr>
    <a:masterClrMapping/>
  </p:clrMapOvr>
  <p:transition spd="med">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6BE9D2B-1929-4F32-9EDF-E12876B4A3B7}" type="datetimeFigureOut">
              <a:rPr lang="ru-RU" smtClean="0"/>
              <a:t>05.04.2020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929CFA0-E1C9-446F-8DD2-8CFBFD82EB18}" type="slidenum">
              <a:rPr lang="ru-RU" smtClean="0"/>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sndAc>
      <p:stSnd>
        <p:snd r:embed="rId13" name="chimes.wav"/>
      </p:stSnd>
    </p:sndAc>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Телефонные переговоры</a:t>
            </a:r>
            <a:endParaRPr lang="ru-RU" dirty="0"/>
          </a:p>
        </p:txBody>
      </p:sp>
      <p:sp>
        <p:nvSpPr>
          <p:cNvPr id="3" name="Подзаголовок 2"/>
          <p:cNvSpPr>
            <a:spLocks noGrp="1"/>
          </p:cNvSpPr>
          <p:nvPr>
            <p:ph type="subTitle" idx="1"/>
          </p:nvPr>
        </p:nvSpPr>
        <p:spPr/>
        <p:txBody>
          <a:bodyPr/>
          <a:lstStyle/>
          <a:p>
            <a:r>
              <a:rPr lang="ru-RU" dirty="0" smtClean="0"/>
              <a:t>15 правил ведения телефонных переговоров</a:t>
            </a:r>
            <a:endParaRPr lang="ru-RU" dirty="0"/>
          </a:p>
        </p:txBody>
      </p:sp>
    </p:spTree>
  </p:cSld>
  <p:clrMapOvr>
    <a:masterClrMapping/>
  </p:clrMapOvr>
  <p:transition spd="me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normAutofit/>
          </a:bodyPr>
          <a:lstStyle/>
          <a:p>
            <a:r>
              <a:rPr lang="ru-RU" sz="2800" dirty="0" smtClean="0"/>
              <a:t>Как правильно разговаривать по телефону</a:t>
            </a:r>
            <a:endParaRPr lang="ru-RU" sz="2800" dirty="0"/>
          </a:p>
        </p:txBody>
      </p:sp>
      <p:sp>
        <p:nvSpPr>
          <p:cNvPr id="3" name="Содержимое 2"/>
          <p:cNvSpPr>
            <a:spLocks noGrp="1"/>
          </p:cNvSpPr>
          <p:nvPr>
            <p:ph idx="1"/>
          </p:nvPr>
        </p:nvSpPr>
        <p:spPr/>
        <p:txBody>
          <a:bodyPr anchor="ctr">
            <a:normAutofit fontScale="92500" lnSpcReduction="10000"/>
          </a:bodyPr>
          <a:lstStyle/>
          <a:p>
            <a:pPr marL="36000" indent="432000" algn="just">
              <a:spcBef>
                <a:spcPts val="0"/>
              </a:spcBef>
              <a:buNone/>
            </a:pPr>
            <a:endParaRPr lang="ru-RU" b="1" i="1" dirty="0" smtClean="0"/>
          </a:p>
          <a:p>
            <a:pPr marL="36000" indent="432000" algn="just">
              <a:spcBef>
                <a:spcPts val="0"/>
              </a:spcBef>
              <a:buNone/>
            </a:pPr>
            <a:endParaRPr lang="ru-RU" b="1" i="1" dirty="0" smtClean="0"/>
          </a:p>
          <a:p>
            <a:pPr marL="36000" indent="432000" algn="just">
              <a:spcBef>
                <a:spcPts val="0"/>
              </a:spcBef>
              <a:buNone/>
            </a:pPr>
            <a:endParaRPr lang="ru-RU" b="1" i="1" dirty="0" smtClean="0"/>
          </a:p>
          <a:p>
            <a:pPr marL="36000" indent="432000" algn="just">
              <a:spcBef>
                <a:spcPts val="0"/>
              </a:spcBef>
              <a:buNone/>
            </a:pPr>
            <a:endParaRPr lang="ru-RU" b="1" i="1" dirty="0" smtClean="0"/>
          </a:p>
          <a:p>
            <a:pPr marL="36000" indent="432000" algn="just">
              <a:spcBef>
                <a:spcPts val="0"/>
              </a:spcBef>
              <a:buNone/>
            </a:pPr>
            <a:endParaRPr lang="ru-RU" b="1" i="1" dirty="0" smtClean="0"/>
          </a:p>
          <a:p>
            <a:pPr marL="36000" indent="432000" algn="just">
              <a:spcBef>
                <a:spcPts val="0"/>
              </a:spcBef>
              <a:buNone/>
            </a:pPr>
            <a:endParaRPr lang="ru-RU" b="1" i="1" dirty="0" smtClean="0"/>
          </a:p>
          <a:p>
            <a:pPr marL="36000" indent="432000" algn="just">
              <a:spcBef>
                <a:spcPts val="0"/>
              </a:spcBef>
              <a:buNone/>
            </a:pPr>
            <a:r>
              <a:rPr lang="ru-RU" b="1" i="1" dirty="0" smtClean="0"/>
              <a:t>Общение по телефону - это разговор двух слепых, которые по голосу выстраивают у себя в голове образ собеседника. Главное в начале разговора - создать доверительные отношения, а затем провести беседу в соответствии с той целью, ради которой вы звоните.</a:t>
            </a:r>
            <a:endParaRPr lang="ru-RU" dirty="0" smtClean="0"/>
          </a:p>
          <a:p>
            <a:endParaRPr lang="ru-RU" dirty="0"/>
          </a:p>
        </p:txBody>
      </p:sp>
      <p:pic>
        <p:nvPicPr>
          <p:cNvPr id="4" name="Рисунок 3" descr="1x1.trans Как правильно вести деловые телефонные разговоры"/>
          <p:cNvPicPr/>
          <p:nvPr/>
        </p:nvPicPr>
        <p:blipFill>
          <a:blip r:embed="rId3" cstate="print"/>
          <a:srcRect/>
          <a:stretch>
            <a:fillRect/>
          </a:stretch>
        </p:blipFill>
        <p:spPr bwMode="auto">
          <a:xfrm>
            <a:off x="2771800" y="1772816"/>
            <a:ext cx="3384376" cy="1988839"/>
          </a:xfrm>
          <a:prstGeom prst="rect">
            <a:avLst/>
          </a:prstGeom>
          <a:noFill/>
          <a:ln w="9525">
            <a:noFill/>
            <a:miter lim="800000"/>
            <a:headEnd/>
            <a:tailEnd/>
          </a:ln>
        </p:spPr>
      </p:pic>
    </p:spTree>
  </p:cSld>
  <p:clrMapOvr>
    <a:masterClrMapping/>
  </p:clrMapOvr>
  <p:transition spd="me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Правило 1. ПЛАНИРУЙТЕ ПЕРЕГОВОРЫ</a:t>
            </a:r>
            <a:r>
              <a:rPr lang="ru-RU" sz="2800" dirty="0" smtClean="0"/>
              <a:t/>
            </a:r>
            <a:br>
              <a:rPr lang="ru-RU" sz="2800" dirty="0" smtClean="0"/>
            </a:br>
            <a:endParaRPr lang="ru-RU" sz="2800" dirty="0"/>
          </a:p>
        </p:txBody>
      </p:sp>
      <p:sp>
        <p:nvSpPr>
          <p:cNvPr id="3" name="Содержимое 2"/>
          <p:cNvSpPr>
            <a:spLocks noGrp="1"/>
          </p:cNvSpPr>
          <p:nvPr>
            <p:ph idx="1"/>
          </p:nvPr>
        </p:nvSpPr>
        <p:spPr/>
        <p:txBody>
          <a:bodyPr>
            <a:normAutofit fontScale="77500" lnSpcReduction="20000"/>
          </a:bodyPr>
          <a:lstStyle/>
          <a:p>
            <a:r>
              <a:rPr lang="ru-RU" dirty="0" smtClean="0"/>
              <a:t>Перед началом разговора хорошо продумайте:</a:t>
            </a:r>
          </a:p>
          <a:p>
            <a:pPr lvl="0"/>
            <a:r>
              <a:rPr lang="ru-RU" dirty="0" smtClean="0"/>
              <a:t>удобное время для звонка и его длительность; </a:t>
            </a:r>
          </a:p>
          <a:p>
            <a:pPr lvl="0"/>
            <a:r>
              <a:rPr lang="ru-RU" dirty="0" smtClean="0"/>
              <a:t>четко определите цель своего звонка;</a:t>
            </a:r>
          </a:p>
          <a:p>
            <a:pPr lvl="0"/>
            <a:r>
              <a:rPr lang="ru-RU" dirty="0" smtClean="0"/>
              <a:t>составьте план ведения разговора.</a:t>
            </a:r>
          </a:p>
          <a:p>
            <a:r>
              <a:rPr lang="ru-RU" dirty="0" smtClean="0"/>
              <a:t>Продумайте ответы на следующие вопросы:</a:t>
            </a:r>
          </a:p>
          <a:p>
            <a:pPr lvl="0"/>
            <a:r>
              <a:rPr lang="ru-RU" dirty="0" smtClean="0"/>
              <a:t>Что вы собираетесь рассказать о себе и компании, в которой работаете? </a:t>
            </a:r>
          </a:p>
          <a:p>
            <a:pPr lvl="0"/>
            <a:r>
              <a:rPr lang="ru-RU" dirty="0" smtClean="0"/>
              <a:t>Какие вопросы вы собираетесь задать собеседнику, чтобы выяснить его потребности и создать необходимую мотивацию для дальнейшей встречи? </a:t>
            </a:r>
          </a:p>
          <a:p>
            <a:pPr lvl="0"/>
            <a:r>
              <a:rPr lang="ru-RU" dirty="0" smtClean="0"/>
              <a:t>Какими могут быть возражения и ваши возможные ответы? </a:t>
            </a:r>
          </a:p>
          <a:p>
            <a:pPr lvl="0"/>
            <a:r>
              <a:rPr lang="ru-RU" dirty="0" smtClean="0"/>
              <a:t>Как вы собираетесь завершить разговор и договориться о встрече?</a:t>
            </a:r>
          </a:p>
          <a:p>
            <a:pPr>
              <a:buNone/>
            </a:pPr>
            <a:r>
              <a:rPr lang="ru-RU" dirty="0" smtClean="0"/>
              <a:t> </a:t>
            </a:r>
          </a:p>
          <a:p>
            <a:pPr>
              <a:buNone/>
            </a:pPr>
            <a:endParaRPr lang="ru-RU" dirty="0"/>
          </a:p>
        </p:txBody>
      </p:sp>
    </p:spTree>
  </p:cSld>
  <p:clrMapOvr>
    <a:masterClrMapping/>
  </p:clrMapOvr>
  <p:transition spd="med">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08912" cy="1628800"/>
          </a:xfrm>
        </p:spPr>
        <p:txBody>
          <a:bodyPr>
            <a:noAutofit/>
          </a:bodyPr>
          <a:lstStyle/>
          <a:p>
            <a:r>
              <a:rPr lang="ru-RU" sz="2800" b="1" dirty="0" smtClean="0"/>
              <a:t>Правило 2. СНИМАЙТЕ ТРУБКУ НА 3-Й СИГНАЛ (в том случае, если вам звонят)</a:t>
            </a:r>
            <a:r>
              <a:rPr lang="ru-RU" sz="2800" dirty="0" smtClean="0"/>
              <a:t/>
            </a:r>
            <a:br>
              <a:rPr lang="ru-RU" sz="2800" dirty="0" smtClean="0"/>
            </a:br>
            <a:endParaRPr lang="ru-RU" sz="2800" dirty="0"/>
          </a:p>
        </p:txBody>
      </p:sp>
      <p:sp>
        <p:nvSpPr>
          <p:cNvPr id="3" name="Содержимое 2"/>
          <p:cNvSpPr>
            <a:spLocks noGrp="1"/>
          </p:cNvSpPr>
          <p:nvPr>
            <p:ph idx="1"/>
          </p:nvPr>
        </p:nvSpPr>
        <p:spPr/>
        <p:txBody>
          <a:bodyPr>
            <a:normAutofit fontScale="92500" lnSpcReduction="20000"/>
          </a:bodyPr>
          <a:lstStyle/>
          <a:p>
            <a:pPr marL="36000" indent="274320" algn="just">
              <a:lnSpc>
                <a:spcPct val="110000"/>
              </a:lnSpc>
              <a:spcBef>
                <a:spcPts val="0"/>
              </a:spcBef>
              <a:buNone/>
            </a:pPr>
            <a:r>
              <a:rPr lang="ru-RU" dirty="0" smtClean="0"/>
              <a:t>Телефонный бизнес-этикет нормирует общение с клиентом. По соблюдению </a:t>
            </a:r>
            <a:r>
              <a:rPr lang="ru-RU" dirty="0" err="1" smtClean="0"/>
              <a:t>бизнес-этикета</a:t>
            </a:r>
            <a:r>
              <a:rPr lang="ru-RU" dirty="0" smtClean="0"/>
              <a:t> клиент судит о корпоративной культуре компании. Поднимайте трубку на 3-й звонок: на первый звонок - отложите дела, на второй - настройтесь, на третий - улыбнитесь и снимите трубку. Если трубку вы не берете слишком долго, это свидетельствует о низкой корпоративной культуре компании. Не суетитесь. Очень многие моментально хватают трубку. Любому человеку требуется хотя бы пара секунд, чтобы сконцентрироваться и настроиться на разговор.</a:t>
            </a:r>
          </a:p>
          <a:p>
            <a:pPr>
              <a:buNone/>
            </a:pPr>
            <a:r>
              <a:rPr lang="ru-RU" dirty="0" smtClean="0"/>
              <a:t> </a:t>
            </a:r>
          </a:p>
          <a:p>
            <a:endParaRPr lang="ru-RU" dirty="0"/>
          </a:p>
        </p:txBody>
      </p:sp>
    </p:spTree>
  </p:cSld>
  <p:clrMapOvr>
    <a:masterClrMapping/>
  </p:clrMapOvr>
  <p:transition spd="med">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86800" cy="1412776"/>
          </a:xfrm>
        </p:spPr>
        <p:txBody>
          <a:bodyPr>
            <a:noAutofit/>
          </a:bodyPr>
          <a:lstStyle/>
          <a:p>
            <a:r>
              <a:rPr lang="ru-RU" sz="2800" b="1" dirty="0" smtClean="0"/>
              <a:t>Правило 3. РАЗГОВАРИВАЯ ПО ТЕЛЕФОНУ, ОБЯЗАТЕЛЬНО УЛЫБАЙТЕСЬ</a:t>
            </a:r>
            <a:r>
              <a:rPr lang="ru-RU" sz="2800" dirty="0" smtClean="0"/>
              <a:t/>
            </a:r>
            <a:br>
              <a:rPr lang="ru-RU" sz="2800" dirty="0" smtClean="0"/>
            </a:br>
            <a:endParaRPr lang="ru-RU" sz="2800" dirty="0"/>
          </a:p>
        </p:txBody>
      </p:sp>
      <p:sp>
        <p:nvSpPr>
          <p:cNvPr id="3" name="Содержимое 2"/>
          <p:cNvSpPr>
            <a:spLocks noGrp="1"/>
          </p:cNvSpPr>
          <p:nvPr>
            <p:ph idx="1"/>
          </p:nvPr>
        </p:nvSpPr>
        <p:spPr/>
        <p:txBody>
          <a:bodyPr>
            <a:normAutofit lnSpcReduction="10000"/>
          </a:bodyPr>
          <a:lstStyle/>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r>
              <a:rPr lang="ru-RU" dirty="0" smtClean="0"/>
              <a:t>Помните, когда вы улыбаетесь, ваш голос становится более приятным. Так что улыбайтесь чаще. Некоторые телефонные профи размещают зеркало напротив, чтобы видеть выражение своего лица, пока они говорят. Все это позволяет контролировать наличие улыбки на лице.</a:t>
            </a:r>
          </a:p>
          <a:p>
            <a:pPr>
              <a:buNone/>
            </a:pPr>
            <a:endParaRPr lang="ru-RU" dirty="0"/>
          </a:p>
        </p:txBody>
      </p:sp>
      <p:pic>
        <p:nvPicPr>
          <p:cNvPr id="4" name="Рисунок 3" descr="C:\Users\дмитрий\Desktop\Картинки для презентации\картинка 9.jpg"/>
          <p:cNvPicPr/>
          <p:nvPr/>
        </p:nvPicPr>
        <p:blipFill>
          <a:blip r:embed="rId3" cstate="print"/>
          <a:srcRect/>
          <a:stretch>
            <a:fillRect/>
          </a:stretch>
        </p:blipFill>
        <p:spPr bwMode="auto">
          <a:xfrm>
            <a:off x="539553" y="836712"/>
            <a:ext cx="3312367" cy="2808313"/>
          </a:xfrm>
          <a:prstGeom prst="rect">
            <a:avLst/>
          </a:prstGeom>
          <a:noFill/>
          <a:ln w="9525">
            <a:noFill/>
            <a:miter lim="800000"/>
            <a:headEnd/>
            <a:tailEnd/>
          </a:ln>
        </p:spPr>
      </p:pic>
    </p:spTree>
  </p:cSld>
  <p:clrMapOvr>
    <a:masterClrMapping/>
  </p:clrMapOvr>
  <p:transition spd="med">
    <p:sndAc>
      <p:stSnd>
        <p:snd r:embed="rId2"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Правило 4. ПРИВЕТСТВУЙТЕ СОБЕСЕДНИКА</a:t>
            </a:r>
            <a:r>
              <a:rPr lang="ru-RU" sz="2800" dirty="0" smtClean="0"/>
              <a:t/>
            </a:r>
            <a:br>
              <a:rPr lang="ru-RU" sz="2800" dirty="0" smtClean="0"/>
            </a:br>
            <a:endParaRPr lang="ru-RU" sz="2800" dirty="0"/>
          </a:p>
        </p:txBody>
      </p:sp>
      <p:sp>
        <p:nvSpPr>
          <p:cNvPr id="3" name="Содержимое 2"/>
          <p:cNvSpPr>
            <a:spLocks noGrp="1"/>
          </p:cNvSpPr>
          <p:nvPr>
            <p:ph idx="1"/>
          </p:nvPr>
        </p:nvSpPr>
        <p:spPr/>
        <p:txBody>
          <a:bodyPr>
            <a:normAutofit lnSpcReduction="10000"/>
          </a:bodyPr>
          <a:lstStyle/>
          <a:p>
            <a:pPr marL="36000" indent="432000" algn="just">
              <a:lnSpc>
                <a:spcPct val="110000"/>
              </a:lnSpc>
              <a:spcBef>
                <a:spcPts val="0"/>
              </a:spcBef>
              <a:buNone/>
            </a:pPr>
            <a:r>
              <a:rPr lang="ru-RU" dirty="0" smtClean="0"/>
              <a:t>Приветствуйте собеседника максимально доброжелательно и энергично. Придумайте несколько способов, как можно поздороваться. Пусть у вас будут различные варианты для людей разного пола и возраста. Разговор с клиентом лучше начинать со слов </a:t>
            </a:r>
            <a:r>
              <a:rPr lang="ru-RU" i="1" dirty="0" smtClean="0"/>
              <a:t>"Добрый день (утро, вечер)"</a:t>
            </a:r>
            <a:r>
              <a:rPr lang="ru-RU" dirty="0" smtClean="0"/>
              <a:t>. Они более живые и располагающие, чем просто "здравствуйте". Помните, что на том конце провода кто-то тоже хочет, чтобы его уважали, понимали и, может быть, в этот момент помогли ему…</a:t>
            </a:r>
          </a:p>
          <a:p>
            <a:pPr>
              <a:buNone/>
            </a:pPr>
            <a:endParaRPr lang="ru-RU" dirty="0"/>
          </a:p>
        </p:txBody>
      </p:sp>
    </p:spTree>
  </p:cSld>
  <p:clrMapOvr>
    <a:masterClrMapping/>
  </p:clrMapOvr>
  <p:transition spd="med">
    <p:sndAc>
      <p:stSnd>
        <p:snd r:embed="rId2"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5. ВАШ ГОЛОС - ВАША ВИЗИТНАЯ КАРТОЧКА</a:t>
            </a:r>
            <a:r>
              <a:rPr lang="ru-RU" sz="2800" dirty="0" smtClean="0"/>
              <a:t/>
            </a:r>
            <a:br>
              <a:rPr lang="ru-RU" sz="2800" dirty="0" smtClean="0"/>
            </a:br>
            <a:endParaRPr lang="ru-RU" sz="2800" dirty="0"/>
          </a:p>
        </p:txBody>
      </p:sp>
      <p:sp>
        <p:nvSpPr>
          <p:cNvPr id="3" name="Содержимое 2"/>
          <p:cNvSpPr>
            <a:spLocks noGrp="1"/>
          </p:cNvSpPr>
          <p:nvPr>
            <p:ph idx="1"/>
          </p:nvPr>
        </p:nvSpPr>
        <p:spPr/>
        <p:txBody>
          <a:bodyPr/>
          <a:lstStyle/>
          <a:p>
            <a:pPr marL="36000" indent="432000" algn="just">
              <a:spcBef>
                <a:spcPts val="0"/>
              </a:spcBef>
              <a:buNone/>
            </a:pPr>
            <a:r>
              <a:rPr lang="ru-RU" dirty="0" smtClean="0"/>
              <a:t>По содержанию первых слов и по звучанию голоса клиент определяет ваш профессионализм, выбирает стиль общения с вами. Ваш голос - это одежда, цвет волос, темперамент и выражение лица. Помните, что при телефонном разговоре вы не сможете сопроводить слова мимикой и жестами. Здесь прежде всего важно звучание вашего голоса, умение грамотно выражать свои мысли и, конечно - непременное условие - уважение к собеседнику.</a:t>
            </a:r>
          </a:p>
          <a:p>
            <a:pPr>
              <a:buNone/>
            </a:pPr>
            <a:endParaRPr lang="ru-RU" dirty="0"/>
          </a:p>
        </p:txBody>
      </p:sp>
    </p:spTree>
  </p:cSld>
  <p:clrMapOvr>
    <a:masterClrMapping/>
  </p:clrMapOvr>
  <p:transition spd="me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grpId="0" nodeType="clickEffect">
                                  <p:stCondLst>
                                    <p:cond delay="0"/>
                                  </p:stCondLst>
                                  <p:childTnLst>
                                    <p:set>
                                      <p:cBhvr override="childStyle">
                                        <p:cTn id="6" dur="indefinite"/>
                                        <p:tgtEl>
                                          <p:spTgt spid="3">
                                            <p:txEl>
                                              <p:pRg st="0" end="0"/>
                                            </p:txEl>
                                          </p:spTgt>
                                        </p:tgtEl>
                                        <p:attrNameLst>
                                          <p:attrName>style.fontStyle</p:attrName>
                                        </p:attrNameLst>
                                      </p:cBhvr>
                                      <p:to>
                                        <p:strVal val="normal"/>
                                      </p:to>
                                    </p:set>
                                    <p:set>
                                      <p:cBhvr override="childStyle">
                                        <p:cTn id="7" dur="indefinite"/>
                                        <p:tgtEl>
                                          <p:spTgt spid="3">
                                            <p:txEl>
                                              <p:pRg st="0" end="0"/>
                                            </p:txEl>
                                          </p:spTgt>
                                        </p:tgtEl>
                                        <p:attrNameLst>
                                          <p:attrName>style.fontWeight</p:attrName>
                                        </p:attrNameLst>
                                      </p:cBhvr>
                                      <p:to>
                                        <p:strVal val="bold"/>
                                      </p:to>
                                    </p:set>
                                    <p:set>
                                      <p:cBhvr override="childStyle">
                                        <p:cTn id="8" dur="indefinite"/>
                                        <p:tgtEl>
                                          <p:spTgt spid="3">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Правило 6. НАЗОВИТЕ СЕБЯ ПО ИМЕНИ</a:t>
            </a:r>
            <a:r>
              <a:rPr lang="ru-RU" sz="2800" dirty="0" smtClean="0"/>
              <a:t/>
            </a:r>
            <a:br>
              <a:rPr lang="ru-RU" sz="2800" dirty="0" smtClean="0"/>
            </a:br>
            <a:endParaRPr lang="ru-RU" sz="2800" dirty="0"/>
          </a:p>
        </p:txBody>
      </p:sp>
      <p:sp>
        <p:nvSpPr>
          <p:cNvPr id="3" name="Содержимое 2"/>
          <p:cNvSpPr>
            <a:spLocks noGrp="1"/>
          </p:cNvSpPr>
          <p:nvPr>
            <p:ph idx="1"/>
          </p:nvPr>
        </p:nvSpPr>
        <p:spPr>
          <a:xfrm>
            <a:off x="467544" y="1935480"/>
            <a:ext cx="8219256" cy="4922520"/>
          </a:xfrm>
        </p:spPr>
        <p:txBody>
          <a:bodyPr>
            <a:noAutofit/>
          </a:bodyPr>
          <a:lstStyle/>
          <a:p>
            <a:pPr marL="36000" indent="432000" algn="just">
              <a:lnSpc>
                <a:spcPct val="120000"/>
              </a:lnSpc>
              <a:spcBef>
                <a:spcPts val="0"/>
              </a:spcBef>
              <a:buNone/>
            </a:pPr>
            <a:r>
              <a:rPr lang="ru-RU" sz="2000" dirty="0" smtClean="0"/>
              <a:t>Четко назовите свое имя и фамилию. Затем назовите компанию, которую вы представляете. </a:t>
            </a:r>
            <a:r>
              <a:rPr lang="ru-RU" sz="2000" i="1" dirty="0" smtClean="0"/>
              <a:t>("Меня зовут…  Компания "Три кита"). </a:t>
            </a:r>
            <a:r>
              <a:rPr lang="ru-RU" sz="2000" dirty="0" smtClean="0"/>
              <a:t>Вот варианты, которые можно назвать крайне вредными и неудачными: "Угадай, кто тебе звонит", "Неужели ты не узнаешь меня?". Эти вопросы создают психологический дискомфорт у другого человека. Поставьте себя на место клиента, и вы почувствуете раздражение. Не удивляйтесь, если клиент будет сопротивляться вашим предложениям после такого приветствия. К неудачной задумке можно отнести оборот "Вас беспокоит…". После этой фразы человек на другом конце провода начинает беспокоиться. Попробуйте не думать о хромой обезьяне. Разве это возможно? Частица "не" стирается, и воспринимается вторая часть фразы. Вы же становитесь еще и виновником этого "беспокойства".</a:t>
            </a:r>
          </a:p>
          <a:p>
            <a:pPr>
              <a:buNone/>
            </a:pPr>
            <a:r>
              <a:rPr lang="ru-RU" sz="2000" dirty="0" smtClean="0"/>
              <a:t> </a:t>
            </a:r>
          </a:p>
          <a:p>
            <a:pPr>
              <a:buNone/>
            </a:pPr>
            <a:endParaRPr lang="ru-RU" sz="2000" dirty="0"/>
          </a:p>
        </p:txBody>
      </p:sp>
    </p:spTree>
  </p:cSld>
  <p:clrMapOvr>
    <a:masterClrMapping/>
  </p:clrMapOvr>
  <p:transition spd="med">
    <p:sndAc>
      <p:stSnd>
        <p:snd r:embed="rId2"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704088"/>
            <a:ext cx="8003232" cy="780696"/>
          </a:xfrm>
        </p:spPr>
        <p:txBody>
          <a:bodyPr>
            <a:normAutofit/>
          </a:bodyPr>
          <a:lstStyle/>
          <a:p>
            <a:r>
              <a:rPr lang="ru-RU" sz="2800" b="1" dirty="0" smtClean="0"/>
              <a:t>7. УЗНАЙТЕ ИМЯ СОБЕСЕДНИКА</a:t>
            </a:r>
            <a:endParaRPr lang="ru-RU" sz="2800" dirty="0"/>
          </a:p>
        </p:txBody>
      </p:sp>
      <p:sp>
        <p:nvSpPr>
          <p:cNvPr id="3" name="Содержимое 2"/>
          <p:cNvSpPr>
            <a:spLocks noGrp="1"/>
          </p:cNvSpPr>
          <p:nvPr>
            <p:ph idx="1"/>
          </p:nvPr>
        </p:nvSpPr>
        <p:spPr>
          <a:xfrm>
            <a:off x="395536" y="1628800"/>
            <a:ext cx="8291264" cy="5229200"/>
          </a:xfrm>
        </p:spPr>
        <p:txBody>
          <a:bodyPr>
            <a:noAutofit/>
          </a:bodyPr>
          <a:lstStyle/>
          <a:p>
            <a:pPr marL="36000" indent="432000" algn="just">
              <a:spcBef>
                <a:spcPts val="0"/>
              </a:spcBef>
              <a:buNone/>
            </a:pPr>
            <a:r>
              <a:rPr lang="ru-RU" sz="1800" dirty="0" smtClean="0"/>
              <a:t>Для этого используйте фразу </a:t>
            </a:r>
            <a:r>
              <a:rPr lang="ru-RU" sz="1800" i="1" dirty="0" smtClean="0"/>
              <a:t>"Меня зовут… Простите, а как я могу к Вам обращаться". </a:t>
            </a:r>
            <a:r>
              <a:rPr lang="ru-RU" sz="1800" dirty="0" smtClean="0"/>
              <a:t>Но не стоит торопиться с узнаванием имени клиента. Лучше это делать после того, как покупатель адаптируется к обстановке. В дальнейшем при общении периодически называйте клиента по имени. Произносить имя - означает проявлять уважение к человеку. Не следует произносить его скороговоркой, лучше с чувством и в том же темпе, в каком идет разговор. Если у клиента необычное или интересное имя, прокомментируйте его с уклоном в хорошую сторону (Скажите человеку, что у него интересное имя, большинству это понравится).</a:t>
            </a:r>
          </a:p>
          <a:p>
            <a:pPr marL="36000" indent="432000" algn="just">
              <a:spcBef>
                <a:spcPts val="0"/>
              </a:spcBef>
              <a:buNone/>
            </a:pPr>
            <a:r>
              <a:rPr lang="ru-RU" sz="1800" dirty="0" smtClean="0"/>
              <a:t>Следующие варианты можно назвать неудачными: "</a:t>
            </a:r>
            <a:r>
              <a:rPr lang="ru-RU" sz="1800" i="1" dirty="0" smtClean="0"/>
              <a:t>С кем я говорю?", "Это кто?", "Кто у аппарата?"</a:t>
            </a:r>
            <a:r>
              <a:rPr lang="ru-RU" sz="1800" dirty="0" smtClean="0"/>
              <a:t>. И не пытайтесь заниматься угадыванием: </a:t>
            </a:r>
            <a:r>
              <a:rPr lang="ru-RU" sz="1800" i="1" dirty="0" smtClean="0"/>
              <a:t>"Это Ира? Нет? Татьяна Львовна? Нет? А кто тогда?"</a:t>
            </a:r>
            <a:r>
              <a:rPr lang="ru-RU" sz="1800" dirty="0" smtClean="0"/>
              <a:t>. Или еще хуже: </a:t>
            </a:r>
            <a:r>
              <a:rPr lang="ru-RU" sz="1800" i="1" dirty="0" smtClean="0"/>
              <a:t>"А куда я попал?"</a:t>
            </a:r>
            <a:r>
              <a:rPr lang="ru-RU" sz="1800" dirty="0" smtClean="0"/>
              <a:t>. На что существует стандартный ответ, сказанный раздраженным голосом: "</a:t>
            </a:r>
            <a:r>
              <a:rPr lang="ru-RU" sz="1800" i="1" dirty="0" smtClean="0"/>
              <a:t>А куда вы звоните?".</a:t>
            </a:r>
            <a:r>
              <a:rPr lang="ru-RU" sz="1800" dirty="0" smtClean="0"/>
              <a:t> Вы можете придумать много разных вариантов, типа "</a:t>
            </a:r>
            <a:r>
              <a:rPr lang="ru-RU" sz="1800" i="1" dirty="0" smtClean="0"/>
              <a:t>Я могу поговорить с Александром Сергеевичем?"</a:t>
            </a:r>
            <a:r>
              <a:rPr lang="ru-RU" sz="1800" dirty="0" smtClean="0"/>
              <a:t>.</a:t>
            </a:r>
          </a:p>
          <a:p>
            <a:pPr marL="36000" indent="432000" algn="just">
              <a:spcBef>
                <a:spcPts val="0"/>
              </a:spcBef>
              <a:buNone/>
            </a:pPr>
            <a:r>
              <a:rPr lang="ru-RU" sz="1800" dirty="0" smtClean="0"/>
              <a:t>Если вы забыли имя того, с кем в прошлый раз говорили, лучше спросите</a:t>
            </a:r>
            <a:r>
              <a:rPr lang="ru-RU" sz="1800" i="1" dirty="0" smtClean="0"/>
              <a:t>"Не могли бы вы напомнить мне ваше имя?".</a:t>
            </a:r>
            <a:endParaRPr lang="ru-RU" sz="1800" dirty="0" smtClean="0"/>
          </a:p>
          <a:p>
            <a:pPr marL="36000" indent="432000" algn="just">
              <a:spcBef>
                <a:spcPts val="0"/>
              </a:spcBef>
              <a:buNone/>
            </a:pPr>
            <a:r>
              <a:rPr lang="ru-RU" sz="1800" dirty="0" smtClean="0"/>
              <a:t> </a:t>
            </a:r>
          </a:p>
          <a:p>
            <a:pPr marL="36000" indent="432000" algn="just">
              <a:spcBef>
                <a:spcPts val="0"/>
              </a:spcBef>
              <a:buNone/>
            </a:pPr>
            <a:endParaRPr lang="ru-RU" sz="1800" dirty="0"/>
          </a:p>
        </p:txBody>
      </p:sp>
    </p:spTree>
  </p:cSld>
  <p:clrMapOvr>
    <a:masterClrMapping/>
  </p:clrMapOvr>
  <p:transition spd="med">
    <p:sndAc>
      <p:stSnd>
        <p:snd r:embed="rId2"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19256" cy="1556792"/>
          </a:xfrm>
        </p:spPr>
        <p:txBody>
          <a:bodyPr>
            <a:noAutofit/>
          </a:bodyPr>
          <a:lstStyle/>
          <a:p>
            <a:r>
              <a:rPr lang="ru-RU" sz="2800" b="1" dirty="0" smtClean="0"/>
              <a:t>Правило 8. ВЫЯСНИТЕ: МОГУТ ЛИ С ВАМИ ГОВОРИТЬ</a:t>
            </a:r>
            <a:r>
              <a:rPr lang="ru-RU" sz="2800" dirty="0" smtClean="0"/>
              <a:t/>
            </a:r>
            <a:br>
              <a:rPr lang="ru-RU" sz="2800" dirty="0" smtClean="0"/>
            </a:br>
            <a:endParaRPr lang="ru-RU" sz="2800" dirty="0"/>
          </a:p>
        </p:txBody>
      </p:sp>
      <p:sp>
        <p:nvSpPr>
          <p:cNvPr id="3" name="Содержимое 2"/>
          <p:cNvSpPr>
            <a:spLocks noGrp="1"/>
          </p:cNvSpPr>
          <p:nvPr>
            <p:ph idx="1"/>
          </p:nvPr>
        </p:nvSpPr>
        <p:spPr/>
        <p:txBody>
          <a:bodyPr>
            <a:normAutofit fontScale="85000" lnSpcReduction="20000"/>
          </a:bodyPr>
          <a:lstStyle/>
          <a:p>
            <a:pPr marL="36000" indent="432000" algn="just">
              <a:lnSpc>
                <a:spcPct val="110000"/>
              </a:lnSpc>
              <a:spcBef>
                <a:spcPts val="0"/>
              </a:spcBef>
              <a:buNone/>
            </a:pPr>
            <a:endParaRPr lang="ru-RU" dirty="0" smtClean="0"/>
          </a:p>
          <a:p>
            <a:pPr marL="36000" indent="432000" algn="just">
              <a:lnSpc>
                <a:spcPct val="110000"/>
              </a:lnSpc>
              <a:spcBef>
                <a:spcPts val="0"/>
              </a:spcBef>
              <a:buNone/>
            </a:pPr>
            <a:endParaRPr lang="ru-RU" dirty="0" smtClean="0"/>
          </a:p>
          <a:p>
            <a:pPr marL="36000" indent="432000" algn="just">
              <a:lnSpc>
                <a:spcPct val="110000"/>
              </a:lnSpc>
              <a:spcBef>
                <a:spcPts val="0"/>
              </a:spcBef>
              <a:buNone/>
            </a:pPr>
            <a:endParaRPr lang="ru-RU" dirty="0" smtClean="0"/>
          </a:p>
          <a:p>
            <a:pPr marL="36000" indent="432000" algn="just">
              <a:lnSpc>
                <a:spcPct val="110000"/>
              </a:lnSpc>
              <a:spcBef>
                <a:spcPts val="0"/>
              </a:spcBef>
              <a:buNone/>
            </a:pPr>
            <a:r>
              <a:rPr lang="ru-RU" dirty="0" smtClean="0"/>
              <a:t>Это очень важно! Возможно, что именно в этот момент ваш клиент занят ответственным и важным для него делом. Или ваш разговор в данный момент неуместен по какой-то другой причине. Используйте фразу "</a:t>
            </a:r>
            <a:r>
              <a:rPr lang="ru-RU" i="1" dirty="0" smtClean="0"/>
              <a:t>Вам (а лучше назвать собеседника по имени) удобно сейчас разговаривать?"</a:t>
            </a:r>
            <a:r>
              <a:rPr lang="ru-RU" dirty="0" smtClean="0"/>
              <a:t>. Помните, нарушив это правило, вы можете потерять клиента навсегда. Ваша сделка не состоялась. </a:t>
            </a:r>
            <a:r>
              <a:rPr lang="ru-RU" b="1" dirty="0" smtClean="0"/>
              <a:t>Звоните в нужное время нужным клиентам и с нужными предложениями</a:t>
            </a:r>
            <a:r>
              <a:rPr lang="ru-RU" dirty="0" smtClean="0"/>
              <a:t>. Деловые звонки лучше делать в начале или в конце рабочего дня.</a:t>
            </a:r>
          </a:p>
          <a:p>
            <a:endParaRPr lang="ru-RU" dirty="0"/>
          </a:p>
        </p:txBody>
      </p:sp>
      <p:pic>
        <p:nvPicPr>
          <p:cNvPr id="4" name="Рисунок 3" descr="http://info.tatcenter.ru/illustrations/6151.jpg"/>
          <p:cNvPicPr/>
          <p:nvPr/>
        </p:nvPicPr>
        <p:blipFill>
          <a:blip r:embed="rId3" cstate="print"/>
          <a:srcRect/>
          <a:stretch>
            <a:fillRect/>
          </a:stretch>
        </p:blipFill>
        <p:spPr bwMode="auto">
          <a:xfrm>
            <a:off x="3203848" y="836712"/>
            <a:ext cx="2592288" cy="1728192"/>
          </a:xfrm>
          <a:prstGeom prst="rect">
            <a:avLst/>
          </a:prstGeom>
          <a:noFill/>
          <a:ln w="9525">
            <a:noFill/>
            <a:miter lim="800000"/>
            <a:headEnd/>
            <a:tailEnd/>
          </a:ln>
        </p:spPr>
      </p:pic>
    </p:spTree>
  </p:cSld>
  <p:clrMapOvr>
    <a:masterClrMapping/>
  </p:clrMapOvr>
  <p:transition spd="med">
    <p:sndAc>
      <p:stSnd>
        <p:snd r:embed="rId2"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9. СОЗДАЙТЕ ГОЛОСОВОЕ СООТВЕТСТВИЕ</a:t>
            </a:r>
            <a:r>
              <a:rPr lang="ru-RU" sz="2800" dirty="0" smtClean="0"/>
              <a:t/>
            </a:r>
            <a:br>
              <a:rPr lang="ru-RU" sz="2800" dirty="0" smtClean="0"/>
            </a:br>
            <a:endParaRPr lang="ru-RU" sz="2800" dirty="0"/>
          </a:p>
        </p:txBody>
      </p:sp>
      <p:sp>
        <p:nvSpPr>
          <p:cNvPr id="3" name="Содержимое 2"/>
          <p:cNvSpPr>
            <a:spLocks noGrp="1"/>
          </p:cNvSpPr>
          <p:nvPr>
            <p:ph idx="1"/>
          </p:nvPr>
        </p:nvSpPr>
        <p:spPr>
          <a:xfrm>
            <a:off x="395536" y="1484784"/>
            <a:ext cx="8136904" cy="5904656"/>
          </a:xfrm>
        </p:spPr>
        <p:txBody>
          <a:bodyPr>
            <a:noAutofit/>
          </a:bodyPr>
          <a:lstStyle/>
          <a:p>
            <a:pPr marL="36000" indent="432000" algn="just">
              <a:lnSpc>
                <a:spcPct val="120000"/>
              </a:lnSpc>
              <a:spcBef>
                <a:spcPts val="0"/>
              </a:spcBef>
              <a:buNone/>
            </a:pPr>
            <a:endParaRPr lang="ru-RU" sz="1800" dirty="0" smtClean="0"/>
          </a:p>
          <a:p>
            <a:pPr marL="36000" indent="432000" algn="just">
              <a:lnSpc>
                <a:spcPct val="120000"/>
              </a:lnSpc>
              <a:spcBef>
                <a:spcPts val="0"/>
              </a:spcBef>
              <a:buNone/>
            </a:pPr>
            <a:r>
              <a:rPr lang="ru-RU" sz="1800" dirty="0" smtClean="0"/>
              <a:t>Первые фразы говорите медленно, спокойно и внятно, не выливайте на собеседника водопад информации - дайте ему время настроиться на разговор. Выделяйте голосом особо значимые слова, меняйте интонацию. Употребляйте короткие сообщения: т.е. одно предложение - одна мысль. Ваш голос по возможности должен быть глубоким и "бархатным", однако соблюдайте меру, не переигрывайте. Вы можете так же подстраиваться под громкость, ритм и темп речи клиента. Собеседнику это соответствие будет приятно. Звучание вашего голоса определяется позой, лицевой экспрессией, осанкой. Настройтесь на разговор - буквально и фигурально. Речь - это не просто шевеление губ и языка. В работе органов участвуют легкие, диафрагма, гортань, голосовые связки, рот, язык и губы. Разумеется, сигарета во рту, жвачка, леденец, кофе во время разговора, шум в комнате, музыка - разрушают раппорт телефонных переговоров.</a:t>
            </a:r>
          </a:p>
          <a:p>
            <a:pPr marL="36000" indent="432000" algn="just">
              <a:lnSpc>
                <a:spcPct val="120000"/>
              </a:lnSpc>
              <a:spcBef>
                <a:spcPts val="0"/>
              </a:spcBef>
              <a:buNone/>
            </a:pPr>
            <a:endParaRPr lang="ru-RU" sz="2000" dirty="0"/>
          </a:p>
        </p:txBody>
      </p:sp>
    </p:spTree>
  </p:cSld>
  <p:clrMapOvr>
    <a:masterClrMapping/>
  </p:clrMapOvr>
  <p:transition spd="med">
    <p:sndAc>
      <p:stSnd>
        <p:snd r:embed="rId2" name="chimes.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smtClean="0"/>
              <a:t> </a:t>
            </a:r>
            <a:r>
              <a:rPr lang="ru-RU" sz="2800" dirty="0" smtClean="0"/>
              <a:t/>
            </a:r>
            <a:br>
              <a:rPr lang="ru-RU" sz="2800" dirty="0" smtClean="0"/>
            </a:br>
            <a:r>
              <a:rPr lang="ru-RU" sz="2800" b="1" dirty="0" smtClean="0"/>
              <a:t>Правило 10. СЛЕДУЙТЕ ПЛАНУ</a:t>
            </a:r>
            <a:r>
              <a:rPr lang="ru-RU" sz="2800" dirty="0" smtClean="0"/>
              <a:t/>
            </a:r>
            <a:br>
              <a:rPr lang="ru-RU" sz="2800" dirty="0" smtClean="0"/>
            </a:br>
            <a:endParaRPr lang="ru-RU" sz="2800" dirty="0"/>
          </a:p>
        </p:txBody>
      </p:sp>
      <p:sp>
        <p:nvSpPr>
          <p:cNvPr id="3" name="Содержимое 2"/>
          <p:cNvSpPr>
            <a:spLocks noGrp="1"/>
          </p:cNvSpPr>
          <p:nvPr>
            <p:ph idx="1"/>
          </p:nvPr>
        </p:nvSpPr>
        <p:spPr>
          <a:xfrm>
            <a:off x="457200" y="1935480"/>
            <a:ext cx="8363272" cy="4922520"/>
          </a:xfrm>
        </p:spPr>
        <p:txBody>
          <a:bodyPr>
            <a:noAutofit/>
          </a:bodyPr>
          <a:lstStyle/>
          <a:p>
            <a:pPr marL="36000" indent="432000" algn="just">
              <a:lnSpc>
                <a:spcPct val="110000"/>
              </a:lnSpc>
              <a:spcBef>
                <a:spcPts val="0"/>
              </a:spcBef>
              <a:buNone/>
            </a:pPr>
            <a:r>
              <a:rPr lang="ru-RU" sz="2400" dirty="0" smtClean="0"/>
              <a:t>У вас есть цель разговора и подготовленный план. Не пытайтесь решить сразу все проблемы по телефону. Особенно избегайте разговоров о цене на свою продукцию, денежные вопросы лучше всего решать при встрече. Подготовьте необходимые материалы, ручку, чистый лист бумаги. Говорите конкретно о главном. Внимательно слушайте собеседника. Задавайте клиенту вопросы, направляя разговор в нужную вам сторону. Помните, ваша главная цель - договориться о встрече, когда вы сможете обговорить детали и подписать контракт. Для этого вы должны создать хорошую мотивацию у клиента.</a:t>
            </a:r>
          </a:p>
          <a:p>
            <a:endParaRPr lang="ru-RU" sz="2400" dirty="0"/>
          </a:p>
        </p:txBody>
      </p:sp>
    </p:spTree>
  </p:cSld>
  <p:clrMapOvr>
    <a:masterClrMapping/>
  </p:clrMapOvr>
  <p:transition spd="med">
    <p:sndAc>
      <p:stSnd>
        <p:snd r:embed="rId2" name="chimes.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11. ИСПОЛЬЗУЙТЕ ТЕХНИКИ АКТИВНОГО СЛУШАНИЯ</a:t>
            </a:r>
            <a:r>
              <a:rPr lang="ru-RU" sz="2800" dirty="0" smtClean="0"/>
              <a:t/>
            </a:r>
            <a:br>
              <a:rPr lang="ru-RU" sz="2800" dirty="0" smtClean="0"/>
            </a:br>
            <a:endParaRPr lang="ru-RU" sz="2800" dirty="0"/>
          </a:p>
        </p:txBody>
      </p:sp>
      <p:sp>
        <p:nvSpPr>
          <p:cNvPr id="3" name="Содержимое 2"/>
          <p:cNvSpPr>
            <a:spLocks noGrp="1"/>
          </p:cNvSpPr>
          <p:nvPr>
            <p:ph idx="1"/>
          </p:nvPr>
        </p:nvSpPr>
        <p:spPr/>
        <p:txBody>
          <a:bodyPr>
            <a:normAutofit fontScale="92500" lnSpcReduction="10000"/>
          </a:bodyPr>
          <a:lstStyle/>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r>
              <a:rPr lang="ru-RU" dirty="0" smtClean="0"/>
              <a:t>Они демонстрируют вашу заинтересованность и вовлеченность. </a:t>
            </a:r>
            <a:r>
              <a:rPr lang="ru-RU" i="1" dirty="0" smtClean="0"/>
              <a:t>"Так…", "Понятно…"</a:t>
            </a:r>
            <a:r>
              <a:rPr lang="ru-RU" dirty="0" smtClean="0"/>
              <a:t> и др. Контролируйте время разговора. Не позволяйте клиенту уходить в сторону. Отвечайте на большинство вопросов вопросами и подводите собеседника к встрече.</a:t>
            </a:r>
          </a:p>
          <a:p>
            <a:pPr>
              <a:buNone/>
            </a:pPr>
            <a:r>
              <a:rPr lang="ru-RU" dirty="0" smtClean="0"/>
              <a:t> </a:t>
            </a:r>
          </a:p>
          <a:p>
            <a:endParaRPr lang="ru-RU" dirty="0"/>
          </a:p>
        </p:txBody>
      </p:sp>
      <p:pic>
        <p:nvPicPr>
          <p:cNvPr id="4" name="Рисунок 3" descr="C:\Users\дмитрий\Desktop\Картинки для презентации\картинка 12.jpg"/>
          <p:cNvPicPr/>
          <p:nvPr/>
        </p:nvPicPr>
        <p:blipFill>
          <a:blip r:embed="rId3" cstate="print"/>
          <a:srcRect/>
          <a:stretch>
            <a:fillRect/>
          </a:stretch>
        </p:blipFill>
        <p:spPr bwMode="auto">
          <a:xfrm>
            <a:off x="1691680" y="1556792"/>
            <a:ext cx="3888432" cy="2304255"/>
          </a:xfrm>
          <a:prstGeom prst="rect">
            <a:avLst/>
          </a:prstGeom>
          <a:noFill/>
          <a:ln w="9525">
            <a:noFill/>
            <a:miter lim="800000"/>
            <a:headEnd/>
            <a:tailEnd/>
          </a:ln>
        </p:spPr>
      </p:pic>
    </p:spTree>
  </p:cSld>
  <p:clrMapOvr>
    <a:masterClrMapping/>
  </p:clrMapOvr>
  <p:transition spd="med">
    <p:sndAc>
      <p:stSnd>
        <p:snd r:embed="rId2" name="chimes.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12. ДОГОВОРИТЕСЬ О ВСТРЕЧИ</a:t>
            </a:r>
            <a:r>
              <a:rPr lang="ru-RU" sz="2800" dirty="0" smtClean="0"/>
              <a:t/>
            </a:r>
            <a:br>
              <a:rPr lang="ru-RU" sz="2800" dirty="0" smtClean="0"/>
            </a:br>
            <a:endParaRPr lang="ru-RU" sz="2800" dirty="0"/>
          </a:p>
        </p:txBody>
      </p:sp>
      <p:sp>
        <p:nvSpPr>
          <p:cNvPr id="3" name="Содержимое 2"/>
          <p:cNvSpPr>
            <a:spLocks noGrp="1"/>
          </p:cNvSpPr>
          <p:nvPr>
            <p:ph idx="1"/>
          </p:nvPr>
        </p:nvSpPr>
        <p:spPr/>
        <p:txBody>
          <a:bodyPr>
            <a:normAutofit fontScale="92500" lnSpcReduction="20000"/>
          </a:bodyPr>
          <a:lstStyle/>
          <a:p>
            <a:pPr marL="36000" indent="432000" algn="just">
              <a:lnSpc>
                <a:spcPct val="110000"/>
              </a:lnSpc>
              <a:spcBef>
                <a:spcPts val="0"/>
              </a:spcBef>
              <a:buNone/>
            </a:pPr>
            <a:endParaRPr lang="ru-RU" dirty="0" smtClean="0"/>
          </a:p>
          <a:p>
            <a:pPr marL="36000" indent="432000" algn="just">
              <a:lnSpc>
                <a:spcPct val="110000"/>
              </a:lnSpc>
              <a:spcBef>
                <a:spcPts val="0"/>
              </a:spcBef>
              <a:buNone/>
            </a:pPr>
            <a:r>
              <a:rPr lang="ru-RU" dirty="0" smtClean="0"/>
              <a:t>Договариваясь о встречи, убедитесь, что ваш собеседник правильно понял вас и записал день и час встречи. Переспросите собеседника, удобно ли вам ему перезвонить накануне, чтобы убедиться, что встреча состоится? Все эти мероприятия полезны, чтобы ваш клиент мог спланировать свое время и достойно подготовится к встрече. Приглашая собеседника к себе в офис, называйте точный адрес и подробно рассказывайте, как до вас можно проехать. Используйте стандартную фразу: </a:t>
            </a:r>
            <a:r>
              <a:rPr lang="ru-RU" i="1" dirty="0" smtClean="0"/>
              <a:t>"У Вас есть под рукой карандаш? Пожалуйста, запишите, как Вам удобнее будет до нас добраться".</a:t>
            </a:r>
            <a:endParaRPr lang="ru-RU" dirty="0" smtClean="0"/>
          </a:p>
          <a:p>
            <a:endParaRPr lang="ru-RU" dirty="0"/>
          </a:p>
        </p:txBody>
      </p:sp>
    </p:spTree>
  </p:cSld>
  <p:clrMapOvr>
    <a:masterClrMapping/>
  </p:clrMapOvr>
  <p:transition spd="med">
    <p:sndAc>
      <p:stSnd>
        <p:snd r:embed="rId2"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728192"/>
          </a:xfrm>
        </p:spPr>
        <p:txBody>
          <a:bodyPr>
            <a:noAutofit/>
          </a:bodyPr>
          <a:lstStyle/>
          <a:p>
            <a:r>
              <a:rPr lang="ru-RU" sz="2800" b="1" dirty="0" smtClean="0"/>
              <a:t/>
            </a:r>
            <a:br>
              <a:rPr lang="ru-RU" sz="2800" b="1" dirty="0" smtClean="0"/>
            </a:br>
            <a:r>
              <a:rPr lang="ru-RU" sz="2800" b="1" dirty="0" smtClean="0"/>
              <a:t/>
            </a:r>
            <a:br>
              <a:rPr lang="ru-RU" sz="2800" b="1" dirty="0" smtClean="0"/>
            </a:br>
            <a:r>
              <a:rPr lang="ru-RU" sz="2800" b="1" dirty="0" smtClean="0"/>
              <a:t/>
            </a:r>
            <a:br>
              <a:rPr lang="ru-RU" sz="2800" b="1" dirty="0" smtClean="0"/>
            </a:br>
            <a:r>
              <a:rPr lang="ru-RU" sz="2800" b="1" dirty="0" smtClean="0"/>
              <a:t/>
            </a:r>
            <a:br>
              <a:rPr lang="ru-RU" sz="2800" b="1" dirty="0" smtClean="0"/>
            </a:br>
            <a:r>
              <a:rPr lang="ru-RU" sz="2800" b="1" dirty="0" smtClean="0"/>
              <a:t/>
            </a:r>
            <a:br>
              <a:rPr lang="ru-RU" sz="2800" b="1" dirty="0" smtClean="0"/>
            </a:br>
            <a:r>
              <a:rPr lang="ru-RU" sz="2800" b="1" dirty="0" smtClean="0"/>
              <a:t/>
            </a:r>
            <a:br>
              <a:rPr lang="ru-RU" sz="2800" b="1" dirty="0" smtClean="0"/>
            </a:br>
            <a:r>
              <a:rPr lang="ru-RU" sz="2800" b="1" dirty="0" smtClean="0"/>
              <a:t>Правило 13. ПОБЛАГОДАРИТЕ СОБЕСЕДНИКА ЗА ЗВОНОК</a:t>
            </a:r>
            <a:r>
              <a:rPr lang="ru-RU" sz="2800" dirty="0" smtClean="0"/>
              <a:t/>
            </a:r>
            <a:br>
              <a:rPr lang="ru-RU" sz="2800" dirty="0" smtClean="0"/>
            </a:br>
            <a:r>
              <a:rPr lang="ru-RU" sz="2800" dirty="0" smtClean="0"/>
              <a:t> </a:t>
            </a:r>
            <a:br>
              <a:rPr lang="ru-RU" sz="2800" dirty="0" smtClean="0"/>
            </a:br>
            <a:endParaRPr lang="ru-RU" sz="2800" dirty="0"/>
          </a:p>
        </p:txBody>
      </p:sp>
      <p:sp>
        <p:nvSpPr>
          <p:cNvPr id="3" name="Содержимое 2"/>
          <p:cNvSpPr>
            <a:spLocks noGrp="1"/>
          </p:cNvSpPr>
          <p:nvPr>
            <p:ph idx="1"/>
          </p:nvPr>
        </p:nvSpPr>
        <p:spPr/>
        <p:txBody>
          <a:bodyPr>
            <a:normAutofit fontScale="85000" lnSpcReduction="20000"/>
          </a:bodyPr>
          <a:lstStyle/>
          <a:p>
            <a:pPr marL="36000" indent="432000" algn="just">
              <a:lnSpc>
                <a:spcPct val="110000"/>
              </a:lnSpc>
              <a:spcBef>
                <a:spcPts val="0"/>
              </a:spcBef>
              <a:buNone/>
            </a:pPr>
            <a:endParaRPr lang="ru-RU" dirty="0" smtClean="0"/>
          </a:p>
          <a:p>
            <a:pPr marL="36000" indent="432000" algn="just">
              <a:lnSpc>
                <a:spcPct val="110000"/>
              </a:lnSpc>
              <a:spcBef>
                <a:spcPts val="0"/>
              </a:spcBef>
              <a:buNone/>
            </a:pPr>
            <a:r>
              <a:rPr lang="ru-RU" dirty="0" smtClean="0"/>
              <a:t>Клиенты склонны эмоционально запоминать то, что было в начале разговора, и принимать как руководство к действию то, что было в конце.  В конце разговора максимально доброжелательно попрощайтесь с собеседником. </a:t>
            </a:r>
            <a:r>
              <a:rPr lang="ru-RU" i="1" dirty="0" smtClean="0"/>
              <a:t>"Если у Вас возникнут какие-либо вопросы, звоните, будем рады Вам помочь". "Подъезжайте в любое удобное для Вас время, будем рады Вам помочь", "Всего доброго", "Было очень полезно получить от вас эту информацию". </a:t>
            </a:r>
            <a:r>
              <a:rPr lang="ru-RU" dirty="0" smtClean="0"/>
              <a:t>Поблагодарите за уделенное внимание, интерес к вашей фирме, пожелайте приятно провести остаток дня или предстоящие выходные. Не забывайте, что заканчивает разговор позвонивший. Помните, что разговором вы закладываете фундамент вашей личной встречи, поэтому доброжелательность - превыше всего.</a:t>
            </a:r>
          </a:p>
          <a:p>
            <a:pPr marL="36000" indent="432000" algn="just">
              <a:lnSpc>
                <a:spcPct val="110000"/>
              </a:lnSpc>
              <a:spcBef>
                <a:spcPts val="0"/>
              </a:spcBef>
              <a:buNone/>
            </a:pPr>
            <a:endParaRPr lang="ru-RU" dirty="0"/>
          </a:p>
        </p:txBody>
      </p:sp>
      <p:pic>
        <p:nvPicPr>
          <p:cNvPr id="4" name="Рисунок 3" descr="http://info.tatcenter.ru/illustrations/7108.jpg"/>
          <p:cNvPicPr/>
          <p:nvPr/>
        </p:nvPicPr>
        <p:blipFill>
          <a:blip r:embed="rId3" cstate="print"/>
          <a:srcRect/>
          <a:stretch>
            <a:fillRect/>
          </a:stretch>
        </p:blipFill>
        <p:spPr bwMode="auto">
          <a:xfrm>
            <a:off x="395536" y="1052736"/>
            <a:ext cx="1944216" cy="1296144"/>
          </a:xfrm>
          <a:prstGeom prst="rect">
            <a:avLst/>
          </a:prstGeom>
          <a:noFill/>
          <a:ln w="9525">
            <a:noFill/>
            <a:miter lim="800000"/>
            <a:headEnd/>
            <a:tailEnd/>
          </a:ln>
        </p:spPr>
      </p:pic>
    </p:spTree>
  </p:cSld>
  <p:clrMapOvr>
    <a:masterClrMapping/>
  </p:clrMapOvr>
  <p:transition spd="med">
    <p:sndAc>
      <p:stSnd>
        <p:snd r:embed="rId2"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14. ЗАПИШИТЕ РЕЗУЛЬТАТЫ</a:t>
            </a:r>
            <a:r>
              <a:rPr lang="ru-RU" sz="2800" dirty="0" smtClean="0"/>
              <a:t/>
            </a:r>
            <a:br>
              <a:rPr lang="ru-RU" sz="2800" dirty="0" smtClean="0"/>
            </a:br>
            <a:endParaRPr lang="ru-RU" sz="2800" dirty="0"/>
          </a:p>
        </p:txBody>
      </p:sp>
      <p:sp>
        <p:nvSpPr>
          <p:cNvPr id="3" name="Содержимое 2"/>
          <p:cNvSpPr>
            <a:spLocks noGrp="1"/>
          </p:cNvSpPr>
          <p:nvPr>
            <p:ph idx="1"/>
          </p:nvPr>
        </p:nvSpPr>
        <p:spPr/>
        <p:txBody>
          <a:bodyPr/>
          <a:lstStyle/>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endParaRPr lang="ru-RU" dirty="0" smtClean="0"/>
          </a:p>
          <a:p>
            <a:pPr marL="36000" indent="432000" algn="just">
              <a:spcBef>
                <a:spcPts val="0"/>
              </a:spcBef>
              <a:buNone/>
            </a:pPr>
            <a:r>
              <a:rPr lang="ru-RU" dirty="0" smtClean="0"/>
              <a:t>Запишите общее отношение клиента к информации, что вы ему сообщили, договоренность о месте, дате и времени встречи или звонка, кто кому должен позвонить, а также ключевые моменты, прозвучавшие в разговоре.</a:t>
            </a:r>
          </a:p>
          <a:p>
            <a:pPr marL="36000" indent="432000" algn="just">
              <a:spcBef>
                <a:spcPts val="0"/>
              </a:spcBef>
              <a:buNone/>
            </a:pPr>
            <a:endParaRPr lang="ru-RU" dirty="0"/>
          </a:p>
        </p:txBody>
      </p:sp>
      <p:pic>
        <p:nvPicPr>
          <p:cNvPr id="4" name="Рисунок 3" descr="C:\Users\дмитрий\Desktop\Картинки для презентации\картинка 7.jpg"/>
          <p:cNvPicPr/>
          <p:nvPr/>
        </p:nvPicPr>
        <p:blipFill>
          <a:blip r:embed="rId3" cstate="print"/>
          <a:srcRect/>
          <a:stretch>
            <a:fillRect/>
          </a:stretch>
        </p:blipFill>
        <p:spPr bwMode="auto">
          <a:xfrm>
            <a:off x="611561" y="1556792"/>
            <a:ext cx="3672407" cy="2160240"/>
          </a:xfrm>
          <a:prstGeom prst="rect">
            <a:avLst/>
          </a:prstGeom>
          <a:noFill/>
          <a:ln w="9525">
            <a:noFill/>
            <a:miter lim="800000"/>
            <a:headEnd/>
            <a:tailEnd/>
          </a:ln>
        </p:spPr>
      </p:pic>
    </p:spTree>
  </p:cSld>
  <p:clrMapOvr>
    <a:masterClrMapping/>
  </p:clrMapOvr>
  <p:transition spd="med">
    <p:sndAc>
      <p:stSnd>
        <p:snd r:embed="rId2"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smtClean="0"/>
              <a:t>15. ИЗВЛЕКАЙТЕ УРОКИ ИЗ КАЖДОГО ТЕЛЕФОННОГО РАЗГОВОРА</a:t>
            </a:r>
            <a:r>
              <a:rPr lang="ru-RU" sz="2800" dirty="0" smtClean="0"/>
              <a:t/>
            </a:r>
            <a:br>
              <a:rPr lang="ru-RU" sz="2800" dirty="0" smtClean="0"/>
            </a:br>
            <a:endParaRPr lang="ru-RU" sz="2800" dirty="0"/>
          </a:p>
        </p:txBody>
      </p:sp>
      <p:pic>
        <p:nvPicPr>
          <p:cNvPr id="4" name="Содержимое 3" descr="C:\Users\дмитрий\Desktop\Картинки для презентации\картинка 8.jpg"/>
          <p:cNvPicPr>
            <a:picLocks noGrp="1"/>
          </p:cNvPicPr>
          <p:nvPr>
            <p:ph idx="1"/>
          </p:nvPr>
        </p:nvPicPr>
        <p:blipFill>
          <a:blip r:embed="rId3" cstate="print"/>
          <a:srcRect/>
          <a:stretch>
            <a:fillRect/>
          </a:stretch>
        </p:blipFill>
        <p:spPr bwMode="auto">
          <a:xfrm>
            <a:off x="755577" y="1484784"/>
            <a:ext cx="7776864" cy="4663137"/>
          </a:xfrm>
          <a:prstGeom prst="rect">
            <a:avLst/>
          </a:prstGeom>
          <a:noFill/>
          <a:ln w="9525">
            <a:noFill/>
            <a:miter lim="800000"/>
            <a:headEnd/>
            <a:tailEnd/>
          </a:ln>
        </p:spPr>
      </p:pic>
    </p:spTree>
  </p:cSld>
  <p:clrMapOvr>
    <a:masterClrMapping/>
  </p:clrMapOvr>
  <p:transition spd="med">
    <p:sndAc>
      <p:stSnd>
        <p:snd r:embed="rId2" name="chimes.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85</TotalTime>
  <Words>862</Words>
  <Application>Microsoft Office PowerPoint</Application>
  <PresentationFormat>Экран (4:3)</PresentationFormat>
  <Paragraphs>76</Paragraphs>
  <Slides>17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17</vt:i4>
      </vt:variant>
    </vt:vector>
  </HeadingPairs>
  <TitlesOfParts>
    <vt:vector size="21" baseType="lpstr">
      <vt:lpstr>Calibri</vt:lpstr>
      <vt:lpstr>Constantia</vt:lpstr>
      <vt:lpstr>Wingdings 2</vt:lpstr>
      <vt:lpstr>Поток</vt:lpstr>
      <vt:lpstr>Телефонные переговоры</vt:lpstr>
      <vt:lpstr>Как правильно разговаривать по телефону</vt:lpstr>
      <vt:lpstr>Правило 1. ПЛАНИРУЙТЕ ПЕРЕГОВОРЫ </vt:lpstr>
      <vt:lpstr>Правило 2. СНИМАЙТЕ ТРУБКУ НА 3-Й СИГНАЛ (в том случае, если вам звонят) </vt:lpstr>
      <vt:lpstr>Правило 3. РАЗГОВАРИВАЯ ПО ТЕЛЕФОНУ, ОБЯЗАТЕЛЬНО УЛЫБАЙТЕСЬ </vt:lpstr>
      <vt:lpstr>Правило 4. ПРИВЕТСТВУЙТЕ СОБЕСЕДНИКА </vt:lpstr>
      <vt:lpstr>5. ВАШ ГОЛОС - ВАША ВИЗИТНАЯ КАРТОЧКА </vt:lpstr>
      <vt:lpstr>Правило 6. НАЗОВИТЕ СЕБЯ ПО ИМЕНИ </vt:lpstr>
      <vt:lpstr>7. УЗНАЙТЕ ИМЯ СОБЕСЕДНИКА</vt:lpstr>
      <vt:lpstr>Правило 8. ВЫЯСНИТЕ: МОГУТ ЛИ С ВАМИ ГОВОРИТЬ </vt:lpstr>
      <vt:lpstr>9. СОЗДАЙТЕ ГОЛОСОВОЕ СООТВЕТСТВИЕ </vt:lpstr>
      <vt:lpstr>  Правило 10. СЛЕДУЙТЕ ПЛАНУ </vt:lpstr>
      <vt:lpstr>11. ИСПОЛЬЗУЙТЕ ТЕХНИКИ АКТИВНОГО СЛУШАНИЯ </vt:lpstr>
      <vt:lpstr>12. ДОГОВОРИТЕСЬ О ВСТРЕЧИ </vt:lpstr>
      <vt:lpstr>      Правило 13. ПОБЛАГОДАРИТЕ СОБЕСЕДНИКА ЗА ЗВОНОК   </vt:lpstr>
      <vt:lpstr>14. ЗАПИШИТЕ РЕЗУЛЬТАТЫ </vt:lpstr>
      <vt:lpstr>15. ИЗВЛЕКАЙТЕ УРОКИ ИЗ КАЖДОГО ТЕЛЕФОННОГО РАЗГОВОРА </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Телефонные переговоры</dc:title>
  <dc:creator>дмитрий</dc:creator>
  <cp:lastModifiedBy>User</cp:lastModifiedBy>
  <cp:revision>9</cp:revision>
  <dcterms:created xsi:type="dcterms:W3CDTF">2013-10-31T12:56:04Z</dcterms:created>
  <dcterms:modified xsi:type="dcterms:W3CDTF">2020-04-05T14:47:47Z</dcterms:modified>
</cp:coreProperties>
</file>